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56" r:id="rId2"/>
    <p:sldId id="257" r:id="rId3"/>
    <p:sldId id="258" r:id="rId4"/>
    <p:sldId id="260" r:id="rId5"/>
    <p:sldId id="261" r:id="rId6"/>
    <p:sldId id="259" r:id="rId7"/>
    <p:sldId id="262" r:id="rId8"/>
    <p:sldId id="263" r:id="rId9"/>
    <p:sldId id="264" r:id="rId10"/>
    <p:sldId id="266" r:id="rId11"/>
    <p:sldId id="267" r:id="rId12"/>
    <p:sldId id="265"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2"/>
    <p:restoredTop sz="80688"/>
  </p:normalViewPr>
  <p:slideViewPr>
    <p:cSldViewPr snapToGrid="0" snapToObjects="1">
      <p:cViewPr>
        <p:scale>
          <a:sx n="68" d="100"/>
          <a:sy n="68" d="100"/>
        </p:scale>
        <p:origin x="776"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890500-07C6-1342-9FCC-9D511A0D0B49}" type="datetimeFigureOut">
              <a:rPr lang="en-US" smtClean="0"/>
              <a:t>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DC5E0-34D3-E345-86EA-52C8D6507502}" type="slidenum">
              <a:rPr lang="en-US" smtClean="0"/>
              <a:t>‹#›</a:t>
            </a:fld>
            <a:endParaRPr lang="en-US"/>
          </a:p>
        </p:txBody>
      </p:sp>
    </p:spTree>
    <p:extLst>
      <p:ext uri="{BB962C8B-B14F-4D97-AF65-F5344CB8AC3E}">
        <p14:creationId xmlns:p14="http://schemas.microsoft.com/office/powerpoint/2010/main" val="152347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Not necessarily a platform to get followers, but to get engagement</a:t>
            </a:r>
          </a:p>
          <a:p>
            <a:pPr marL="171450" indent="-171450">
              <a:buFontTx/>
              <a:buChar char="-"/>
            </a:pPr>
            <a:r>
              <a:rPr lang="en-US" dirty="0"/>
              <a:t>Opportunity to reach those who are otherwise not part of your institution’s circle</a:t>
            </a:r>
          </a:p>
          <a:p>
            <a:pPr marL="171450" indent="-171450">
              <a:buFontTx/>
              <a:buChar char="-"/>
            </a:pPr>
            <a:r>
              <a:rPr lang="en-US" dirty="0"/>
              <a:t>Threads for many different things – Advice, questions, discussion, humor, news and QUESTIONS!</a:t>
            </a:r>
          </a:p>
          <a:p>
            <a:pPr marL="171450" indent="-171450">
              <a:buFontTx/>
              <a:buChar char="-"/>
            </a:pPr>
            <a:r>
              <a:rPr lang="en-US" dirty="0"/>
              <a:t>Host an “AMA” with one of your researchers to answer questions from different people</a:t>
            </a:r>
          </a:p>
          <a:p>
            <a:pPr marL="171450" indent="-171450">
              <a:buFontTx/>
              <a:buChar char="-"/>
            </a:pPr>
            <a:r>
              <a:rPr lang="en-US" dirty="0"/>
              <a:t>Write a biography with supporting links, reach out to moderators to schedule a day and time, and moderate between the expert and the audience</a:t>
            </a:r>
          </a:p>
        </p:txBody>
      </p:sp>
      <p:sp>
        <p:nvSpPr>
          <p:cNvPr id="4" name="Slide Number Placeholder 3"/>
          <p:cNvSpPr>
            <a:spLocks noGrp="1"/>
          </p:cNvSpPr>
          <p:nvPr>
            <p:ph type="sldNum" sz="quarter" idx="5"/>
          </p:nvPr>
        </p:nvSpPr>
        <p:spPr/>
        <p:txBody>
          <a:bodyPr/>
          <a:lstStyle/>
          <a:p>
            <a:fld id="{5E1DC5E0-34D3-E345-86EA-52C8D6507502}" type="slidenum">
              <a:rPr lang="en-US" smtClean="0"/>
              <a:t>3</a:t>
            </a:fld>
            <a:endParaRPr lang="en-US"/>
          </a:p>
        </p:txBody>
      </p:sp>
    </p:spTree>
    <p:extLst>
      <p:ext uri="{BB962C8B-B14F-4D97-AF65-F5344CB8AC3E}">
        <p14:creationId xmlns:p14="http://schemas.microsoft.com/office/powerpoint/2010/main" val="487425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What’s the latest at your university research magazine? Do you have an expert who can answer questions on a topic that’s buzzing in the news? Did they do something cool recently?</a:t>
            </a:r>
          </a:p>
          <a:p>
            <a:pPr marL="171450" indent="-171450">
              <a:buFontTx/>
              <a:buChar char="-"/>
            </a:pPr>
            <a:r>
              <a:rPr lang="en-US" dirty="0"/>
              <a:t>Work with your researcher to schedule a day and time also with the moderators of a thread</a:t>
            </a:r>
          </a:p>
          <a:p>
            <a:pPr marL="171450" indent="-171450">
              <a:buFontTx/>
              <a:buChar char="-"/>
            </a:pPr>
            <a:r>
              <a:rPr lang="en-US" dirty="0"/>
              <a:t>On the day of, post the AMA to different subreddits</a:t>
            </a:r>
          </a:p>
          <a:p>
            <a:pPr marL="171450" indent="-171450">
              <a:buFontTx/>
              <a:buChar char="-"/>
            </a:pPr>
            <a:r>
              <a:rPr lang="en-US" dirty="0"/>
              <a:t>Example: Reddit AMA with </a:t>
            </a:r>
            <a:r>
              <a:rPr lang="en-US" dirty="0" err="1"/>
              <a:t>Bala</a:t>
            </a:r>
            <a:r>
              <a:rPr lang="en-US" dirty="0"/>
              <a:t> </a:t>
            </a:r>
            <a:r>
              <a:rPr lang="en-US" dirty="0" err="1"/>
              <a:t>Balachandar</a:t>
            </a:r>
            <a:r>
              <a:rPr lang="en-US" dirty="0"/>
              <a:t> a mechanical and aerospace engineering professor studying how far aerosols travel in relation to COVID (https://</a:t>
            </a:r>
            <a:r>
              <a:rPr lang="en-US" dirty="0" err="1"/>
              <a:t>www.reddit.com</a:t>
            </a:r>
            <a:r>
              <a:rPr lang="en-US" dirty="0"/>
              <a:t>/r/</a:t>
            </a:r>
            <a:r>
              <a:rPr lang="en-US" dirty="0" err="1"/>
              <a:t>askscience</a:t>
            </a:r>
            <a:r>
              <a:rPr lang="en-US" dirty="0"/>
              <a:t>/comments/ipdr16/</a:t>
            </a:r>
            <a:r>
              <a:rPr lang="en-US" dirty="0" err="1"/>
              <a:t>askscience_ama_series_i_am_an_engineering</a:t>
            </a:r>
            <a:r>
              <a:rPr lang="en-US" dirty="0"/>
              <a:t>/)</a:t>
            </a:r>
          </a:p>
          <a:p>
            <a:pPr marL="171450" indent="-171450">
              <a:buFontTx/>
              <a:buChar char="-"/>
            </a:pPr>
            <a:r>
              <a:rPr lang="en-US" dirty="0"/>
              <a:t>Top right image: Reddit AMA recap article that was featured in the Gainesville Sun local newspaper (https://</a:t>
            </a:r>
            <a:r>
              <a:rPr lang="en-US" dirty="0" err="1"/>
              <a:t>explore.research.ufl.edu</a:t>
            </a:r>
            <a:r>
              <a:rPr lang="en-US" dirty="0"/>
              <a:t>/uf-engineering-professor-answers-reddit-ama-questions-on-airborne-transmission.html)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E1DC5E0-34D3-E345-86EA-52C8D6507502}" type="slidenum">
              <a:rPr lang="en-US" smtClean="0"/>
              <a:t>4</a:t>
            </a:fld>
            <a:endParaRPr lang="en-US"/>
          </a:p>
        </p:txBody>
      </p:sp>
    </p:spTree>
    <p:extLst>
      <p:ext uri="{BB962C8B-B14F-4D97-AF65-F5344CB8AC3E}">
        <p14:creationId xmlns:p14="http://schemas.microsoft.com/office/powerpoint/2010/main" val="219752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Example of </a:t>
            </a:r>
            <a:r>
              <a:rPr lang="en-US" dirty="0" err="1"/>
              <a:t>Bala</a:t>
            </a:r>
            <a:r>
              <a:rPr lang="en-US" dirty="0"/>
              <a:t> </a:t>
            </a:r>
            <a:r>
              <a:rPr lang="en-US" dirty="0" err="1"/>
              <a:t>Balachandar’s</a:t>
            </a:r>
            <a:r>
              <a:rPr lang="en-US" dirty="0"/>
              <a:t> AMA and questions from people</a:t>
            </a:r>
          </a:p>
          <a:p>
            <a:pPr marL="171450" indent="-171450">
              <a:buFontTx/>
              <a:buChar char="-"/>
            </a:pPr>
            <a:r>
              <a:rPr lang="en-US" dirty="0"/>
              <a:t>Top image: r/</a:t>
            </a:r>
            <a:r>
              <a:rPr lang="en-US" dirty="0" err="1"/>
              <a:t>AskScience</a:t>
            </a:r>
            <a:r>
              <a:rPr lang="en-US" dirty="0"/>
              <a:t> thread that is good for AMAs</a:t>
            </a:r>
          </a:p>
          <a:p>
            <a:pPr marL="171450" indent="-171450">
              <a:buFontTx/>
              <a:buChar char="-"/>
            </a:pPr>
            <a:r>
              <a:rPr lang="en-US" dirty="0"/>
              <a:t>Remember the goal for your expert is to answer as many questions as thoroughly as possible</a:t>
            </a:r>
          </a:p>
        </p:txBody>
      </p:sp>
      <p:sp>
        <p:nvSpPr>
          <p:cNvPr id="4" name="Slide Number Placeholder 3"/>
          <p:cNvSpPr>
            <a:spLocks noGrp="1"/>
          </p:cNvSpPr>
          <p:nvPr>
            <p:ph type="sldNum" sz="quarter" idx="5"/>
          </p:nvPr>
        </p:nvSpPr>
        <p:spPr/>
        <p:txBody>
          <a:bodyPr/>
          <a:lstStyle/>
          <a:p>
            <a:fld id="{5E1DC5E0-34D3-E345-86EA-52C8D6507502}" type="slidenum">
              <a:rPr lang="en-US" smtClean="0"/>
              <a:t>5</a:t>
            </a:fld>
            <a:endParaRPr lang="en-US"/>
          </a:p>
        </p:txBody>
      </p:sp>
    </p:spTree>
    <p:extLst>
      <p:ext uri="{BB962C8B-B14F-4D97-AF65-F5344CB8AC3E}">
        <p14:creationId xmlns:p14="http://schemas.microsoft.com/office/powerpoint/2010/main" val="265010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Reddit AMA with John </a:t>
            </a:r>
            <a:r>
              <a:rPr lang="en-US" dirty="0" err="1"/>
              <a:t>Lednicky</a:t>
            </a:r>
            <a:r>
              <a:rPr lang="en-US" dirty="0"/>
              <a:t>: https://</a:t>
            </a:r>
            <a:r>
              <a:rPr lang="en-US" dirty="0" err="1"/>
              <a:t>www.reddit.com</a:t>
            </a:r>
            <a:r>
              <a:rPr lang="en-US" dirty="0"/>
              <a:t>/r/</a:t>
            </a:r>
            <a:r>
              <a:rPr lang="en-US" dirty="0" err="1"/>
              <a:t>IAmA</a:t>
            </a:r>
            <a:r>
              <a:rPr lang="en-US" dirty="0"/>
              <a:t>/comments/ew6jfh/</a:t>
            </a:r>
            <a:r>
              <a:rPr lang="en-US" dirty="0" err="1"/>
              <a:t>i_am_a_research_professor_who_detects_isolates</a:t>
            </a:r>
            <a:r>
              <a:rPr lang="en-US" dirty="0"/>
              <a:t>/</a:t>
            </a:r>
          </a:p>
          <a:p>
            <a:pPr marL="171450" indent="-171450">
              <a:buFontTx/>
              <a:buChar char="-"/>
            </a:pPr>
            <a:r>
              <a:rPr lang="en-US" dirty="0"/>
              <a:t>Recap of Reddit AMA: https://</a:t>
            </a:r>
            <a:r>
              <a:rPr lang="en-US" dirty="0" err="1"/>
              <a:t>explore.research.ufl.edu</a:t>
            </a:r>
            <a:r>
              <a:rPr lang="en-US" dirty="0"/>
              <a:t>/uf-virologist-john-lednicky-answers-common-questions-about-the-coronavirus-in-reddit-ama.html</a:t>
            </a:r>
          </a:p>
          <a:p>
            <a:pPr marL="171450" indent="-171450">
              <a:buFontTx/>
              <a:buChar char="-"/>
            </a:pPr>
            <a:r>
              <a:rPr lang="en-US" dirty="0"/>
              <a:t>Most engaging AMA with 5.5K upvotes and 733 total comments</a:t>
            </a:r>
          </a:p>
        </p:txBody>
      </p:sp>
      <p:sp>
        <p:nvSpPr>
          <p:cNvPr id="4" name="Slide Number Placeholder 3"/>
          <p:cNvSpPr>
            <a:spLocks noGrp="1"/>
          </p:cNvSpPr>
          <p:nvPr>
            <p:ph type="sldNum" sz="quarter" idx="5"/>
          </p:nvPr>
        </p:nvSpPr>
        <p:spPr/>
        <p:txBody>
          <a:bodyPr/>
          <a:lstStyle/>
          <a:p>
            <a:fld id="{5E1DC5E0-34D3-E345-86EA-52C8D6507502}" type="slidenum">
              <a:rPr lang="en-US" smtClean="0"/>
              <a:t>6</a:t>
            </a:fld>
            <a:endParaRPr lang="en-US"/>
          </a:p>
        </p:txBody>
      </p:sp>
    </p:spTree>
    <p:extLst>
      <p:ext uri="{BB962C8B-B14F-4D97-AF65-F5344CB8AC3E}">
        <p14:creationId xmlns:p14="http://schemas.microsoft.com/office/powerpoint/2010/main" val="3242748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Reddit AMA with Phoebe Stubblefield: https://</a:t>
            </a:r>
            <a:r>
              <a:rPr lang="en-US" dirty="0" err="1"/>
              <a:t>www.reddit.com</a:t>
            </a:r>
            <a:r>
              <a:rPr lang="en-US" dirty="0"/>
              <a:t>/r/</a:t>
            </a:r>
            <a:r>
              <a:rPr lang="en-US" dirty="0" err="1"/>
              <a:t>askscience</a:t>
            </a:r>
            <a:r>
              <a:rPr lang="en-US" dirty="0"/>
              <a:t>/comments/ng2q1g/</a:t>
            </a:r>
            <a:r>
              <a:rPr lang="en-US" dirty="0" err="1"/>
              <a:t>askscience_ama_series_i_am_a_forensic</a:t>
            </a:r>
            <a:r>
              <a:rPr lang="en-US" dirty="0"/>
              <a:t>/</a:t>
            </a:r>
          </a:p>
          <a:p>
            <a:pPr marL="171450" indent="-171450">
              <a:buFontTx/>
              <a:buChar char="-"/>
            </a:pPr>
            <a:r>
              <a:rPr lang="en-US" dirty="0"/>
              <a:t>Recap of Reddit AMA with Phoebe Stubblefield: https://</a:t>
            </a:r>
            <a:r>
              <a:rPr lang="en-US" dirty="0" err="1"/>
              <a:t>explore.research.ufl.edu</a:t>
            </a:r>
            <a:r>
              <a:rPr lang="en-US" dirty="0"/>
              <a:t>/uf-forensic-anthropologist-answers-questions-about-tulsa-race-massacre-on-reddit-ama.html</a:t>
            </a:r>
          </a:p>
          <a:p>
            <a:pPr marL="171450" indent="-171450">
              <a:buFontTx/>
              <a:buChar char="-"/>
            </a:pPr>
            <a:r>
              <a:rPr lang="en-US" dirty="0"/>
              <a:t>Most highly rated AMA with 5.6K upvotes, 12 community rewards and ~70 questions answered by Stubblefield</a:t>
            </a:r>
          </a:p>
        </p:txBody>
      </p:sp>
      <p:sp>
        <p:nvSpPr>
          <p:cNvPr id="4" name="Slide Number Placeholder 3"/>
          <p:cNvSpPr>
            <a:spLocks noGrp="1"/>
          </p:cNvSpPr>
          <p:nvPr>
            <p:ph type="sldNum" sz="quarter" idx="5"/>
          </p:nvPr>
        </p:nvSpPr>
        <p:spPr/>
        <p:txBody>
          <a:bodyPr/>
          <a:lstStyle/>
          <a:p>
            <a:fld id="{5E1DC5E0-34D3-E345-86EA-52C8D6507502}" type="slidenum">
              <a:rPr lang="en-US" smtClean="0"/>
              <a:t>7</a:t>
            </a:fld>
            <a:endParaRPr lang="en-US"/>
          </a:p>
        </p:txBody>
      </p:sp>
    </p:spTree>
    <p:extLst>
      <p:ext uri="{BB962C8B-B14F-4D97-AF65-F5344CB8AC3E}">
        <p14:creationId xmlns:p14="http://schemas.microsoft.com/office/powerpoint/2010/main" val="1372025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AMA on 10/6/2021 with Dr. Christopher McCurdy</a:t>
            </a:r>
          </a:p>
        </p:txBody>
      </p:sp>
      <p:sp>
        <p:nvSpPr>
          <p:cNvPr id="4" name="Slide Number Placeholder 3"/>
          <p:cNvSpPr>
            <a:spLocks noGrp="1"/>
          </p:cNvSpPr>
          <p:nvPr>
            <p:ph type="sldNum" sz="quarter" idx="5"/>
          </p:nvPr>
        </p:nvSpPr>
        <p:spPr/>
        <p:txBody>
          <a:bodyPr/>
          <a:lstStyle/>
          <a:p>
            <a:fld id="{5E1DC5E0-34D3-E345-86EA-52C8D6507502}" type="slidenum">
              <a:rPr lang="en-US" smtClean="0"/>
              <a:t>8</a:t>
            </a:fld>
            <a:endParaRPr lang="en-US"/>
          </a:p>
        </p:txBody>
      </p:sp>
    </p:spTree>
    <p:extLst>
      <p:ext uri="{BB962C8B-B14F-4D97-AF65-F5344CB8AC3E}">
        <p14:creationId xmlns:p14="http://schemas.microsoft.com/office/powerpoint/2010/main" val="95501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DC5E0-34D3-E345-86EA-52C8D6507502}" type="slidenum">
              <a:rPr lang="en-US" smtClean="0"/>
              <a:t>9</a:t>
            </a:fld>
            <a:endParaRPr lang="en-US"/>
          </a:p>
        </p:txBody>
      </p:sp>
    </p:spTree>
    <p:extLst>
      <p:ext uri="{BB962C8B-B14F-4D97-AF65-F5344CB8AC3E}">
        <p14:creationId xmlns:p14="http://schemas.microsoft.com/office/powerpoint/2010/main" val="3495636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Spend a little extra time after every post trying to engage with posts similar to yours. Click through hashtags and give other posts a like, a save or maybe a comment</a:t>
            </a:r>
          </a:p>
          <a:p>
            <a:r>
              <a:rPr lang="en-US" dirty="0"/>
              <a:t>• Instagram has let it be known that interacting with a post will feed their algorithm to show you more</a:t>
            </a:r>
          </a:p>
          <a:p>
            <a:r>
              <a:rPr lang="en-US" dirty="0"/>
              <a:t>• Heart – Tap this to like a post. This doesn’t boost your effort as much as others, but certainly puts your account name in one more place.</a:t>
            </a:r>
          </a:p>
          <a:p>
            <a:r>
              <a:rPr lang="en-US" dirty="0"/>
              <a:t>• Speech bubble — Comment on a post on accounts that are similar to yours. You can comment on anyone’s, obviously, but excessive interactions can get you flagged as a bot.</a:t>
            </a:r>
          </a:p>
          <a:p>
            <a:r>
              <a:rPr lang="en-US" dirty="0"/>
              <a:t>• Paper plane – Share your own posts on your stories or relevant posts from others. </a:t>
            </a:r>
          </a:p>
          <a:p>
            <a:r>
              <a:rPr lang="en-US" dirty="0"/>
              <a:t>• Bookmark – Save a post to your ‘bookmarks’ section. This is the easiest way to play with algorithms and boost your account. It shows the algorithms you like that post and will now associate your posts with theirs (perhaps to new IG users who don’t already follow you or in the Explore page)</a:t>
            </a:r>
          </a:p>
        </p:txBody>
      </p:sp>
      <p:sp>
        <p:nvSpPr>
          <p:cNvPr id="4" name="Slide Number Placeholder 3"/>
          <p:cNvSpPr>
            <a:spLocks noGrp="1"/>
          </p:cNvSpPr>
          <p:nvPr>
            <p:ph type="sldNum" sz="quarter" idx="5"/>
          </p:nvPr>
        </p:nvSpPr>
        <p:spPr/>
        <p:txBody>
          <a:bodyPr/>
          <a:lstStyle/>
          <a:p>
            <a:fld id="{5E1DC5E0-34D3-E345-86EA-52C8D6507502}" type="slidenum">
              <a:rPr lang="en-US" smtClean="0"/>
              <a:t>10</a:t>
            </a:fld>
            <a:endParaRPr lang="en-US"/>
          </a:p>
        </p:txBody>
      </p:sp>
    </p:spTree>
    <p:extLst>
      <p:ext uri="{BB962C8B-B14F-4D97-AF65-F5344CB8AC3E}">
        <p14:creationId xmlns:p14="http://schemas.microsoft.com/office/powerpoint/2010/main" val="230105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lnk.bio</a:t>
            </a:r>
            <a:r>
              <a:rPr lang="en-US" dirty="0"/>
              <a:t> is a good way to put links back to your content and redirect people to your website! Another one is </a:t>
            </a:r>
            <a:r>
              <a:rPr lang="en-US"/>
              <a:t>LinkTree</a:t>
            </a:r>
          </a:p>
        </p:txBody>
      </p:sp>
      <p:sp>
        <p:nvSpPr>
          <p:cNvPr id="4" name="Slide Number Placeholder 3"/>
          <p:cNvSpPr>
            <a:spLocks noGrp="1"/>
          </p:cNvSpPr>
          <p:nvPr>
            <p:ph type="sldNum" sz="quarter" idx="5"/>
          </p:nvPr>
        </p:nvSpPr>
        <p:spPr/>
        <p:txBody>
          <a:bodyPr/>
          <a:lstStyle/>
          <a:p>
            <a:fld id="{5E1DC5E0-34D3-E345-86EA-52C8D6507502}" type="slidenum">
              <a:rPr lang="en-US" smtClean="0"/>
              <a:t>12</a:t>
            </a:fld>
            <a:endParaRPr lang="en-US"/>
          </a:p>
        </p:txBody>
      </p:sp>
    </p:spTree>
    <p:extLst>
      <p:ext uri="{BB962C8B-B14F-4D97-AF65-F5344CB8AC3E}">
        <p14:creationId xmlns:p14="http://schemas.microsoft.com/office/powerpoint/2010/main" val="2059377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9/15/21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9/15/21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9/15/21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9/15/21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9/15/21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9/15/21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9/15/21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9/15/21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9/15/21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DD640-4D69-124F-B926-F3AF827448FA}"/>
              </a:ext>
            </a:extLst>
          </p:cNvPr>
          <p:cNvSpPr>
            <a:spLocks noGrp="1"/>
          </p:cNvSpPr>
          <p:nvPr>
            <p:ph type="ctrTitle"/>
          </p:nvPr>
        </p:nvSpPr>
        <p:spPr>
          <a:xfrm>
            <a:off x="1713979" y="1328337"/>
            <a:ext cx="8361229" cy="2098226"/>
          </a:xfrm>
        </p:spPr>
        <p:txBody>
          <a:bodyPr/>
          <a:lstStyle/>
          <a:p>
            <a:r>
              <a:rPr lang="en-US" sz="6000" dirty="0"/>
              <a:t>Reddit &amp; Instagram for #</a:t>
            </a:r>
            <a:r>
              <a:rPr lang="en-US" sz="6000" dirty="0" err="1"/>
              <a:t>scicomm</a:t>
            </a:r>
            <a:endParaRPr lang="en-US" sz="6000" dirty="0"/>
          </a:p>
        </p:txBody>
      </p:sp>
      <p:sp>
        <p:nvSpPr>
          <p:cNvPr id="3" name="Subtitle 2">
            <a:extLst>
              <a:ext uri="{FF2B5EF4-FFF2-40B4-BE49-F238E27FC236}">
                <a16:creationId xmlns:a16="http://schemas.microsoft.com/office/drawing/2014/main" id="{E53237EB-E03D-9743-9EE5-82E12F131E3D}"/>
              </a:ext>
            </a:extLst>
          </p:cNvPr>
          <p:cNvSpPr>
            <a:spLocks noGrp="1"/>
          </p:cNvSpPr>
          <p:nvPr>
            <p:ph type="subTitle" idx="1"/>
          </p:nvPr>
        </p:nvSpPr>
        <p:spPr>
          <a:xfrm>
            <a:off x="2478756" y="3534503"/>
            <a:ext cx="6598337" cy="1370765"/>
          </a:xfrm>
        </p:spPr>
        <p:txBody>
          <a:bodyPr/>
          <a:lstStyle/>
          <a:p>
            <a:r>
              <a:rPr lang="en-US" dirty="0"/>
              <a:t>Karla </a:t>
            </a:r>
            <a:r>
              <a:rPr lang="en-US" dirty="0" err="1"/>
              <a:t>Arboleda</a:t>
            </a:r>
            <a:endParaRPr lang="en-US" dirty="0"/>
          </a:p>
          <a:p>
            <a:r>
              <a:rPr lang="en-US" dirty="0"/>
              <a:t>Social Media Specialist</a:t>
            </a:r>
          </a:p>
        </p:txBody>
      </p:sp>
      <p:pic>
        <p:nvPicPr>
          <p:cNvPr id="5" name="Picture 4">
            <a:extLst>
              <a:ext uri="{FF2B5EF4-FFF2-40B4-BE49-F238E27FC236}">
                <a16:creationId xmlns:a16="http://schemas.microsoft.com/office/drawing/2014/main" id="{27C5113C-62F7-5247-B71C-49F435469B4B}"/>
              </a:ext>
            </a:extLst>
          </p:cNvPr>
          <p:cNvPicPr>
            <a:picLocks noChangeAspect="1"/>
          </p:cNvPicPr>
          <p:nvPr/>
        </p:nvPicPr>
        <p:blipFill>
          <a:blip r:embed="rId2"/>
          <a:stretch>
            <a:fillRect/>
          </a:stretch>
        </p:blipFill>
        <p:spPr>
          <a:xfrm>
            <a:off x="4640149" y="4552091"/>
            <a:ext cx="2508888" cy="353177"/>
          </a:xfrm>
          <a:prstGeom prst="rect">
            <a:avLst/>
          </a:prstGeom>
        </p:spPr>
      </p:pic>
    </p:spTree>
    <p:extLst>
      <p:ext uri="{BB962C8B-B14F-4D97-AF65-F5344CB8AC3E}">
        <p14:creationId xmlns:p14="http://schemas.microsoft.com/office/powerpoint/2010/main" val="2337982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A1B6-5898-3649-B442-5BF77F0D3140}"/>
              </a:ext>
            </a:extLst>
          </p:cNvPr>
          <p:cNvSpPr>
            <a:spLocks noGrp="1"/>
          </p:cNvSpPr>
          <p:nvPr>
            <p:ph type="title"/>
          </p:nvPr>
        </p:nvSpPr>
        <p:spPr/>
        <p:txBody>
          <a:bodyPr/>
          <a:lstStyle/>
          <a:p>
            <a:r>
              <a:rPr lang="en-US" dirty="0"/>
              <a:t>Using algorithms</a:t>
            </a:r>
          </a:p>
        </p:txBody>
      </p:sp>
      <p:sp>
        <p:nvSpPr>
          <p:cNvPr id="3" name="Content Placeholder 2">
            <a:extLst>
              <a:ext uri="{FF2B5EF4-FFF2-40B4-BE49-F238E27FC236}">
                <a16:creationId xmlns:a16="http://schemas.microsoft.com/office/drawing/2014/main" id="{0B231AAB-510B-7F4E-95C4-C5FCB45DBFAB}"/>
              </a:ext>
            </a:extLst>
          </p:cNvPr>
          <p:cNvSpPr>
            <a:spLocks noGrp="1"/>
          </p:cNvSpPr>
          <p:nvPr>
            <p:ph idx="1"/>
          </p:nvPr>
        </p:nvSpPr>
        <p:spPr>
          <a:xfrm>
            <a:off x="4393224" y="4174760"/>
            <a:ext cx="4151169" cy="1506512"/>
          </a:xfrm>
        </p:spPr>
        <p:txBody>
          <a:bodyPr>
            <a:normAutofit/>
          </a:bodyPr>
          <a:lstStyle/>
          <a:p>
            <a:r>
              <a:rPr lang="en-US" sz="3200" dirty="0"/>
              <a:t>More than hashtags</a:t>
            </a:r>
          </a:p>
          <a:p>
            <a:r>
              <a:rPr lang="en-US" sz="3200" dirty="0"/>
              <a:t>Interacting is KEY!</a:t>
            </a:r>
          </a:p>
        </p:txBody>
      </p:sp>
      <p:pic>
        <p:nvPicPr>
          <p:cNvPr id="6" name="Picture 5">
            <a:extLst>
              <a:ext uri="{FF2B5EF4-FFF2-40B4-BE49-F238E27FC236}">
                <a16:creationId xmlns:a16="http://schemas.microsoft.com/office/drawing/2014/main" id="{7B6D5FE0-EB10-6241-838A-E9D9CFB89449}"/>
              </a:ext>
            </a:extLst>
          </p:cNvPr>
          <p:cNvPicPr>
            <a:picLocks noChangeAspect="1"/>
          </p:cNvPicPr>
          <p:nvPr/>
        </p:nvPicPr>
        <p:blipFill>
          <a:blip r:embed="rId3"/>
          <a:stretch>
            <a:fillRect/>
          </a:stretch>
        </p:blipFill>
        <p:spPr>
          <a:xfrm>
            <a:off x="1067228" y="2171700"/>
            <a:ext cx="10931684" cy="1514631"/>
          </a:xfrm>
          <a:prstGeom prst="rect">
            <a:avLst/>
          </a:prstGeom>
        </p:spPr>
      </p:pic>
    </p:spTree>
    <p:extLst>
      <p:ext uri="{BB962C8B-B14F-4D97-AF65-F5344CB8AC3E}">
        <p14:creationId xmlns:p14="http://schemas.microsoft.com/office/powerpoint/2010/main" val="3985729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45BBC-3FCD-E946-A01C-E8ABCF46689D}"/>
              </a:ext>
            </a:extLst>
          </p:cNvPr>
          <p:cNvSpPr>
            <a:spLocks noGrp="1"/>
          </p:cNvSpPr>
          <p:nvPr>
            <p:ph type="title"/>
          </p:nvPr>
        </p:nvSpPr>
        <p:spPr>
          <a:xfrm>
            <a:off x="4274343" y="270959"/>
            <a:ext cx="4366416" cy="742950"/>
          </a:xfrm>
        </p:spPr>
        <p:txBody>
          <a:bodyPr/>
          <a:lstStyle/>
          <a:p>
            <a:pPr algn="ctr"/>
            <a:r>
              <a:rPr lang="en-US" dirty="0"/>
              <a:t>Insights</a:t>
            </a:r>
          </a:p>
        </p:txBody>
      </p:sp>
      <p:pic>
        <p:nvPicPr>
          <p:cNvPr id="5" name="Content Placeholder 4">
            <a:extLst>
              <a:ext uri="{FF2B5EF4-FFF2-40B4-BE49-F238E27FC236}">
                <a16:creationId xmlns:a16="http://schemas.microsoft.com/office/drawing/2014/main" id="{2D7809BA-01E0-4242-A2C2-643C697A293E}"/>
              </a:ext>
            </a:extLst>
          </p:cNvPr>
          <p:cNvPicPr>
            <a:picLocks noGrp="1" noChangeAspect="1"/>
          </p:cNvPicPr>
          <p:nvPr>
            <p:ph idx="1"/>
          </p:nvPr>
        </p:nvPicPr>
        <p:blipFill rotWithShape="1">
          <a:blip r:embed="rId2"/>
          <a:srcRect t="8742" r="-1066"/>
          <a:stretch/>
        </p:blipFill>
        <p:spPr>
          <a:xfrm>
            <a:off x="3036207" y="1013909"/>
            <a:ext cx="2895695" cy="5658458"/>
          </a:xfrm>
        </p:spPr>
      </p:pic>
      <p:pic>
        <p:nvPicPr>
          <p:cNvPr id="7" name="Picture 6">
            <a:extLst>
              <a:ext uri="{FF2B5EF4-FFF2-40B4-BE49-F238E27FC236}">
                <a16:creationId xmlns:a16="http://schemas.microsoft.com/office/drawing/2014/main" id="{643BBD22-CE36-6D41-B751-7B77BFBA6FF6}"/>
              </a:ext>
            </a:extLst>
          </p:cNvPr>
          <p:cNvPicPr>
            <a:picLocks noChangeAspect="1"/>
          </p:cNvPicPr>
          <p:nvPr/>
        </p:nvPicPr>
        <p:blipFill rotWithShape="1">
          <a:blip r:embed="rId3"/>
          <a:srcRect l="1" t="8962" r="174"/>
          <a:stretch/>
        </p:blipFill>
        <p:spPr>
          <a:xfrm>
            <a:off x="6983200" y="1013909"/>
            <a:ext cx="2814781" cy="5658458"/>
          </a:xfrm>
          <a:prstGeom prst="rect">
            <a:avLst/>
          </a:prstGeom>
        </p:spPr>
      </p:pic>
    </p:spTree>
    <p:extLst>
      <p:ext uri="{BB962C8B-B14F-4D97-AF65-F5344CB8AC3E}">
        <p14:creationId xmlns:p14="http://schemas.microsoft.com/office/powerpoint/2010/main" val="2142018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833F7-4F54-3D4D-BF13-073380980C05}"/>
              </a:ext>
            </a:extLst>
          </p:cNvPr>
          <p:cNvSpPr>
            <a:spLocks noGrp="1"/>
          </p:cNvSpPr>
          <p:nvPr>
            <p:ph type="title"/>
          </p:nvPr>
        </p:nvSpPr>
        <p:spPr>
          <a:xfrm>
            <a:off x="1704721" y="713177"/>
            <a:ext cx="9601200" cy="1485900"/>
          </a:xfrm>
        </p:spPr>
        <p:txBody>
          <a:bodyPr/>
          <a:lstStyle/>
          <a:p>
            <a:r>
              <a:rPr lang="en-US" dirty="0"/>
              <a:t>Link in bio</a:t>
            </a:r>
          </a:p>
        </p:txBody>
      </p:sp>
      <p:pic>
        <p:nvPicPr>
          <p:cNvPr id="5" name="Content Placeholder 4">
            <a:extLst>
              <a:ext uri="{FF2B5EF4-FFF2-40B4-BE49-F238E27FC236}">
                <a16:creationId xmlns:a16="http://schemas.microsoft.com/office/drawing/2014/main" id="{20E4C5D0-2FF5-EE4F-9432-66EEA848C3D5}"/>
              </a:ext>
            </a:extLst>
          </p:cNvPr>
          <p:cNvPicPr>
            <a:picLocks noGrp="1" noChangeAspect="1"/>
          </p:cNvPicPr>
          <p:nvPr>
            <p:ph idx="1"/>
          </p:nvPr>
        </p:nvPicPr>
        <p:blipFill>
          <a:blip r:embed="rId3"/>
          <a:stretch>
            <a:fillRect/>
          </a:stretch>
        </p:blipFill>
        <p:spPr>
          <a:xfrm>
            <a:off x="6505321" y="73990"/>
            <a:ext cx="4167332" cy="3826087"/>
          </a:xfrm>
        </p:spPr>
      </p:pic>
      <p:sp>
        <p:nvSpPr>
          <p:cNvPr id="6" name="TextBox 5">
            <a:extLst>
              <a:ext uri="{FF2B5EF4-FFF2-40B4-BE49-F238E27FC236}">
                <a16:creationId xmlns:a16="http://schemas.microsoft.com/office/drawing/2014/main" id="{0D27DE9E-4F70-E14E-9E0D-64B16255A238}"/>
              </a:ext>
            </a:extLst>
          </p:cNvPr>
          <p:cNvSpPr txBox="1"/>
          <p:nvPr/>
        </p:nvSpPr>
        <p:spPr>
          <a:xfrm>
            <a:off x="1704721" y="1875911"/>
            <a:ext cx="4336315" cy="1569660"/>
          </a:xfrm>
          <a:prstGeom prst="rect">
            <a:avLst/>
          </a:prstGeom>
          <a:noFill/>
        </p:spPr>
        <p:txBody>
          <a:bodyPr wrap="square" rtlCol="0">
            <a:spAutoFit/>
          </a:bodyPr>
          <a:lstStyle/>
          <a:p>
            <a:r>
              <a:rPr lang="en-US" sz="3200" dirty="0"/>
              <a:t>• Link back to your content</a:t>
            </a:r>
          </a:p>
          <a:p>
            <a:r>
              <a:rPr lang="en-US" sz="3200" dirty="0"/>
              <a:t>• Update fresh stories</a:t>
            </a:r>
          </a:p>
        </p:txBody>
      </p:sp>
      <p:pic>
        <p:nvPicPr>
          <p:cNvPr id="8" name="Picture 7">
            <a:extLst>
              <a:ext uri="{FF2B5EF4-FFF2-40B4-BE49-F238E27FC236}">
                <a16:creationId xmlns:a16="http://schemas.microsoft.com/office/drawing/2014/main" id="{205722A3-1B6C-4145-ACC5-76E226C5D021}"/>
              </a:ext>
            </a:extLst>
          </p:cNvPr>
          <p:cNvPicPr>
            <a:picLocks noChangeAspect="1"/>
          </p:cNvPicPr>
          <p:nvPr/>
        </p:nvPicPr>
        <p:blipFill>
          <a:blip r:embed="rId4"/>
          <a:stretch>
            <a:fillRect/>
          </a:stretch>
        </p:blipFill>
        <p:spPr>
          <a:xfrm>
            <a:off x="2037842" y="3733800"/>
            <a:ext cx="8934958" cy="2866065"/>
          </a:xfrm>
          <a:prstGeom prst="rect">
            <a:avLst/>
          </a:prstGeom>
        </p:spPr>
      </p:pic>
    </p:spTree>
    <p:extLst>
      <p:ext uri="{BB962C8B-B14F-4D97-AF65-F5344CB8AC3E}">
        <p14:creationId xmlns:p14="http://schemas.microsoft.com/office/powerpoint/2010/main" val="3077349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6578-CF33-D544-9878-C4E810825342}"/>
              </a:ext>
            </a:extLst>
          </p:cNvPr>
          <p:cNvSpPr>
            <a:spLocks noGrp="1"/>
          </p:cNvSpPr>
          <p:nvPr>
            <p:ph type="title"/>
          </p:nvPr>
        </p:nvSpPr>
        <p:spPr/>
        <p:txBody>
          <a:bodyPr>
            <a:normAutofit/>
          </a:bodyPr>
          <a:lstStyle/>
          <a:p>
            <a:pPr algn="ctr"/>
            <a:r>
              <a:rPr lang="en-US" sz="6000" dirty="0"/>
              <a:t>Thank you!</a:t>
            </a:r>
          </a:p>
        </p:txBody>
      </p:sp>
      <p:pic>
        <p:nvPicPr>
          <p:cNvPr id="5" name="Picture 4">
            <a:extLst>
              <a:ext uri="{FF2B5EF4-FFF2-40B4-BE49-F238E27FC236}">
                <a16:creationId xmlns:a16="http://schemas.microsoft.com/office/drawing/2014/main" id="{DCA1E87A-1E35-5244-83BB-A69E8C8C577D}"/>
              </a:ext>
            </a:extLst>
          </p:cNvPr>
          <p:cNvPicPr>
            <a:picLocks noChangeAspect="1"/>
          </p:cNvPicPr>
          <p:nvPr/>
        </p:nvPicPr>
        <p:blipFill>
          <a:blip r:embed="rId2"/>
          <a:stretch>
            <a:fillRect/>
          </a:stretch>
        </p:blipFill>
        <p:spPr>
          <a:xfrm>
            <a:off x="4476307" y="5111969"/>
            <a:ext cx="3732674" cy="1404327"/>
          </a:xfrm>
          <a:prstGeom prst="rect">
            <a:avLst/>
          </a:prstGeom>
        </p:spPr>
      </p:pic>
      <p:pic>
        <p:nvPicPr>
          <p:cNvPr id="7" name="Picture 6">
            <a:extLst>
              <a:ext uri="{FF2B5EF4-FFF2-40B4-BE49-F238E27FC236}">
                <a16:creationId xmlns:a16="http://schemas.microsoft.com/office/drawing/2014/main" id="{7460BF68-8236-6E42-A603-EC03483DBE28}"/>
              </a:ext>
            </a:extLst>
          </p:cNvPr>
          <p:cNvPicPr>
            <a:picLocks noChangeAspect="1"/>
          </p:cNvPicPr>
          <p:nvPr/>
        </p:nvPicPr>
        <p:blipFill>
          <a:blip r:embed="rId3"/>
          <a:stretch>
            <a:fillRect/>
          </a:stretch>
        </p:blipFill>
        <p:spPr>
          <a:xfrm>
            <a:off x="6172200" y="1888790"/>
            <a:ext cx="3913554" cy="2967997"/>
          </a:xfrm>
          <a:prstGeom prst="rect">
            <a:avLst/>
          </a:prstGeom>
        </p:spPr>
      </p:pic>
      <p:pic>
        <p:nvPicPr>
          <p:cNvPr id="11" name="Picture 10">
            <a:extLst>
              <a:ext uri="{FF2B5EF4-FFF2-40B4-BE49-F238E27FC236}">
                <a16:creationId xmlns:a16="http://schemas.microsoft.com/office/drawing/2014/main" id="{BB4640CA-4130-5C4D-801D-8741E1A3F605}"/>
              </a:ext>
            </a:extLst>
          </p:cNvPr>
          <p:cNvPicPr>
            <a:picLocks noChangeAspect="1"/>
          </p:cNvPicPr>
          <p:nvPr/>
        </p:nvPicPr>
        <p:blipFill rotWithShape="1">
          <a:blip r:embed="rId4"/>
          <a:srcRect l="21537" t="7323" r="17090" b="15899"/>
          <a:stretch/>
        </p:blipFill>
        <p:spPr>
          <a:xfrm>
            <a:off x="8777772" y="4517375"/>
            <a:ext cx="1956390" cy="1998921"/>
          </a:xfrm>
          <a:prstGeom prst="rect">
            <a:avLst/>
          </a:prstGeom>
        </p:spPr>
      </p:pic>
      <p:sp>
        <p:nvSpPr>
          <p:cNvPr id="12" name="TextBox 11">
            <a:extLst>
              <a:ext uri="{FF2B5EF4-FFF2-40B4-BE49-F238E27FC236}">
                <a16:creationId xmlns:a16="http://schemas.microsoft.com/office/drawing/2014/main" id="{F893E944-C228-0442-BFDB-85683E09FCBD}"/>
              </a:ext>
            </a:extLst>
          </p:cNvPr>
          <p:cNvSpPr txBox="1"/>
          <p:nvPr/>
        </p:nvSpPr>
        <p:spPr>
          <a:xfrm>
            <a:off x="1063256" y="1795363"/>
            <a:ext cx="4869711" cy="2677656"/>
          </a:xfrm>
          <a:prstGeom prst="rect">
            <a:avLst/>
          </a:prstGeom>
          <a:noFill/>
        </p:spPr>
        <p:txBody>
          <a:bodyPr wrap="square" rtlCol="0">
            <a:spAutoFit/>
          </a:bodyPr>
          <a:lstStyle/>
          <a:p>
            <a:r>
              <a:rPr lang="en-US" sz="2800" b="1" dirty="0"/>
              <a:t>Twitter: </a:t>
            </a:r>
            <a:r>
              <a:rPr lang="en-US" sz="2800" dirty="0"/>
              <a:t>@</a:t>
            </a:r>
            <a:r>
              <a:rPr lang="en-US" sz="2800" dirty="0" err="1"/>
              <a:t>UFExplore</a:t>
            </a:r>
            <a:endParaRPr lang="en-US" sz="2800" dirty="0"/>
          </a:p>
          <a:p>
            <a:endParaRPr lang="en-US" sz="2800" dirty="0"/>
          </a:p>
          <a:p>
            <a:r>
              <a:rPr lang="en-US" sz="2800" b="1" dirty="0"/>
              <a:t>Instagram</a:t>
            </a:r>
            <a:r>
              <a:rPr lang="en-US" sz="2800" dirty="0"/>
              <a:t>: @</a:t>
            </a:r>
            <a:r>
              <a:rPr lang="en-US" sz="2800" dirty="0" err="1"/>
              <a:t>UFExplore</a:t>
            </a:r>
            <a:endParaRPr lang="en-US" sz="2800" dirty="0"/>
          </a:p>
          <a:p>
            <a:endParaRPr lang="en-US" sz="2800" dirty="0"/>
          </a:p>
          <a:p>
            <a:r>
              <a:rPr lang="en-US" sz="2800" b="1" dirty="0"/>
              <a:t>LinkedIn: </a:t>
            </a:r>
            <a:r>
              <a:rPr lang="en-US" sz="2800" dirty="0"/>
              <a:t>University of Florida Research</a:t>
            </a:r>
          </a:p>
        </p:txBody>
      </p:sp>
    </p:spTree>
    <p:extLst>
      <p:ext uri="{BB962C8B-B14F-4D97-AF65-F5344CB8AC3E}">
        <p14:creationId xmlns:p14="http://schemas.microsoft.com/office/powerpoint/2010/main" val="1405758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E6C9-FECA-5940-A2B1-9DA9DA0438AB}"/>
              </a:ext>
            </a:extLst>
          </p:cNvPr>
          <p:cNvSpPr>
            <a:spLocks noGrp="1"/>
          </p:cNvSpPr>
          <p:nvPr>
            <p:ph type="title"/>
          </p:nvPr>
        </p:nvSpPr>
        <p:spPr/>
        <p:txBody>
          <a:bodyPr>
            <a:normAutofit/>
          </a:bodyPr>
          <a:lstStyle/>
          <a:p>
            <a:r>
              <a:rPr lang="en-US" dirty="0"/>
              <a:t>Overview</a:t>
            </a:r>
            <a:endParaRPr lang="en-US" i="1" dirty="0"/>
          </a:p>
        </p:txBody>
      </p:sp>
      <p:sp>
        <p:nvSpPr>
          <p:cNvPr id="3" name="Content Placeholder 2">
            <a:extLst>
              <a:ext uri="{FF2B5EF4-FFF2-40B4-BE49-F238E27FC236}">
                <a16:creationId xmlns:a16="http://schemas.microsoft.com/office/drawing/2014/main" id="{3A06ED64-74E3-6147-B2E6-3ECDDADE2B14}"/>
              </a:ext>
            </a:extLst>
          </p:cNvPr>
          <p:cNvSpPr>
            <a:spLocks noGrp="1"/>
          </p:cNvSpPr>
          <p:nvPr>
            <p:ph idx="1"/>
          </p:nvPr>
        </p:nvSpPr>
        <p:spPr>
          <a:xfrm>
            <a:off x="1371600" y="1985735"/>
            <a:ext cx="9862457" cy="4098471"/>
          </a:xfrm>
        </p:spPr>
        <p:txBody>
          <a:bodyPr>
            <a:normAutofit/>
          </a:bodyPr>
          <a:lstStyle/>
          <a:p>
            <a:r>
              <a:rPr lang="en-US" dirty="0"/>
              <a:t>Reddit AMAs</a:t>
            </a:r>
          </a:p>
          <a:p>
            <a:pPr lvl="1"/>
            <a:r>
              <a:rPr lang="en-US" dirty="0"/>
              <a:t>About</a:t>
            </a:r>
          </a:p>
          <a:p>
            <a:pPr lvl="1"/>
            <a:r>
              <a:rPr lang="en-US" dirty="0"/>
              <a:t>How-to</a:t>
            </a:r>
          </a:p>
          <a:p>
            <a:pPr lvl="1"/>
            <a:r>
              <a:rPr lang="en-US" dirty="0"/>
              <a:t>Audience</a:t>
            </a:r>
          </a:p>
          <a:p>
            <a:pPr lvl="1"/>
            <a:r>
              <a:rPr lang="en-US" dirty="0"/>
              <a:t>Internal/external reach</a:t>
            </a:r>
          </a:p>
          <a:p>
            <a:r>
              <a:rPr lang="en-US" dirty="0"/>
              <a:t>Instagram</a:t>
            </a:r>
          </a:p>
          <a:p>
            <a:pPr lvl="1"/>
            <a:r>
              <a:rPr lang="en-US" dirty="0"/>
              <a:t>Visual opportunities</a:t>
            </a:r>
          </a:p>
          <a:p>
            <a:pPr lvl="1"/>
            <a:r>
              <a:rPr lang="en-US" dirty="0"/>
              <a:t>Complementary to other platforms</a:t>
            </a:r>
          </a:p>
        </p:txBody>
      </p:sp>
      <p:pic>
        <p:nvPicPr>
          <p:cNvPr id="7" name="Picture 6">
            <a:extLst>
              <a:ext uri="{FF2B5EF4-FFF2-40B4-BE49-F238E27FC236}">
                <a16:creationId xmlns:a16="http://schemas.microsoft.com/office/drawing/2014/main" id="{FEF75470-E8B1-7C49-B72D-C3092B17EE11}"/>
              </a:ext>
            </a:extLst>
          </p:cNvPr>
          <p:cNvPicPr>
            <a:picLocks noChangeAspect="1"/>
          </p:cNvPicPr>
          <p:nvPr/>
        </p:nvPicPr>
        <p:blipFill>
          <a:blip r:embed="rId2"/>
          <a:stretch>
            <a:fillRect/>
          </a:stretch>
        </p:blipFill>
        <p:spPr>
          <a:xfrm>
            <a:off x="5264150" y="923472"/>
            <a:ext cx="4406900" cy="3568700"/>
          </a:xfrm>
          <a:prstGeom prst="rect">
            <a:avLst/>
          </a:prstGeom>
        </p:spPr>
      </p:pic>
      <p:pic>
        <p:nvPicPr>
          <p:cNvPr id="5" name="Picture 4">
            <a:extLst>
              <a:ext uri="{FF2B5EF4-FFF2-40B4-BE49-F238E27FC236}">
                <a16:creationId xmlns:a16="http://schemas.microsoft.com/office/drawing/2014/main" id="{6C7E2835-C9A2-DB45-BC71-42C99829467A}"/>
              </a:ext>
            </a:extLst>
          </p:cNvPr>
          <p:cNvPicPr>
            <a:picLocks noChangeAspect="1"/>
          </p:cNvPicPr>
          <p:nvPr/>
        </p:nvPicPr>
        <p:blipFill>
          <a:blip r:embed="rId3"/>
          <a:stretch>
            <a:fillRect/>
          </a:stretch>
        </p:blipFill>
        <p:spPr>
          <a:xfrm>
            <a:off x="6538311" y="4034971"/>
            <a:ext cx="5182680" cy="1778000"/>
          </a:xfrm>
          <a:prstGeom prst="rect">
            <a:avLst/>
          </a:prstGeom>
        </p:spPr>
      </p:pic>
    </p:spTree>
    <p:extLst>
      <p:ext uri="{BB962C8B-B14F-4D97-AF65-F5344CB8AC3E}">
        <p14:creationId xmlns:p14="http://schemas.microsoft.com/office/powerpoint/2010/main" val="3658476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7C0DCD-69CB-F94B-B2C3-4E27C6CF7D5D}"/>
              </a:ext>
            </a:extLst>
          </p:cNvPr>
          <p:cNvSpPr>
            <a:spLocks noGrp="1"/>
          </p:cNvSpPr>
          <p:nvPr>
            <p:ph idx="1"/>
          </p:nvPr>
        </p:nvSpPr>
        <p:spPr>
          <a:xfrm>
            <a:off x="1805142" y="3595007"/>
            <a:ext cx="5803972" cy="3581400"/>
          </a:xfrm>
        </p:spPr>
        <p:txBody>
          <a:bodyPr/>
          <a:lstStyle/>
          <a:p>
            <a:r>
              <a:rPr lang="en-US" sz="2800" dirty="0"/>
              <a:t>u/</a:t>
            </a:r>
            <a:r>
              <a:rPr lang="en-US" sz="2800" dirty="0" err="1"/>
              <a:t>ufexplore</a:t>
            </a:r>
            <a:endParaRPr lang="en-US" sz="2800" dirty="0"/>
          </a:p>
          <a:p>
            <a:r>
              <a:rPr lang="en-US" sz="2800" dirty="0"/>
              <a:t>Large online community</a:t>
            </a:r>
          </a:p>
          <a:p>
            <a:r>
              <a:rPr lang="en-US" sz="2800" dirty="0"/>
              <a:t>Threads</a:t>
            </a:r>
          </a:p>
          <a:p>
            <a:pPr marL="0" indent="0">
              <a:buNone/>
            </a:pPr>
            <a:endParaRPr lang="en-US" dirty="0"/>
          </a:p>
          <a:p>
            <a:pPr algn="r"/>
            <a:endParaRPr lang="en-US" dirty="0"/>
          </a:p>
          <a:p>
            <a:pPr algn="r"/>
            <a:endParaRPr lang="en-US" dirty="0"/>
          </a:p>
          <a:p>
            <a:pPr algn="r"/>
            <a:endParaRPr lang="en-US" dirty="0"/>
          </a:p>
        </p:txBody>
      </p:sp>
      <p:pic>
        <p:nvPicPr>
          <p:cNvPr id="7" name="Picture 6">
            <a:extLst>
              <a:ext uri="{FF2B5EF4-FFF2-40B4-BE49-F238E27FC236}">
                <a16:creationId xmlns:a16="http://schemas.microsoft.com/office/drawing/2014/main" id="{2D33D592-0973-934D-8A91-9E65081F8CDA}"/>
              </a:ext>
            </a:extLst>
          </p:cNvPr>
          <p:cNvPicPr>
            <a:picLocks noChangeAspect="1"/>
          </p:cNvPicPr>
          <p:nvPr/>
        </p:nvPicPr>
        <p:blipFill>
          <a:blip r:embed="rId3"/>
          <a:stretch>
            <a:fillRect/>
          </a:stretch>
        </p:blipFill>
        <p:spPr>
          <a:xfrm>
            <a:off x="1805142" y="604157"/>
            <a:ext cx="6353485" cy="2171700"/>
          </a:xfrm>
          <a:prstGeom prst="rect">
            <a:avLst/>
          </a:prstGeom>
        </p:spPr>
      </p:pic>
      <p:pic>
        <p:nvPicPr>
          <p:cNvPr id="11" name="Picture 10">
            <a:extLst>
              <a:ext uri="{FF2B5EF4-FFF2-40B4-BE49-F238E27FC236}">
                <a16:creationId xmlns:a16="http://schemas.microsoft.com/office/drawing/2014/main" id="{874F8E02-AC6D-8E4C-953F-F40AED085985}"/>
              </a:ext>
            </a:extLst>
          </p:cNvPr>
          <p:cNvPicPr>
            <a:picLocks noChangeAspect="1"/>
          </p:cNvPicPr>
          <p:nvPr/>
        </p:nvPicPr>
        <p:blipFill>
          <a:blip r:embed="rId4"/>
          <a:stretch>
            <a:fillRect/>
          </a:stretch>
        </p:blipFill>
        <p:spPr>
          <a:xfrm>
            <a:off x="6727371" y="604157"/>
            <a:ext cx="3962400" cy="5981700"/>
          </a:xfrm>
          <a:prstGeom prst="rect">
            <a:avLst/>
          </a:prstGeom>
        </p:spPr>
      </p:pic>
    </p:spTree>
    <p:extLst>
      <p:ext uri="{BB962C8B-B14F-4D97-AF65-F5344CB8AC3E}">
        <p14:creationId xmlns:p14="http://schemas.microsoft.com/office/powerpoint/2010/main" val="4262370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DA3F3-2669-C942-B5D7-010049BABB5D}"/>
              </a:ext>
            </a:extLst>
          </p:cNvPr>
          <p:cNvSpPr>
            <a:spLocks noGrp="1"/>
          </p:cNvSpPr>
          <p:nvPr>
            <p:ph type="title"/>
          </p:nvPr>
        </p:nvSpPr>
        <p:spPr>
          <a:xfrm>
            <a:off x="2400300" y="620486"/>
            <a:ext cx="9601200" cy="1485900"/>
          </a:xfrm>
        </p:spPr>
        <p:txBody>
          <a:bodyPr/>
          <a:lstStyle/>
          <a:p>
            <a:r>
              <a:rPr lang="en-US" dirty="0"/>
              <a:t>How-to</a:t>
            </a:r>
          </a:p>
        </p:txBody>
      </p:sp>
      <p:sp>
        <p:nvSpPr>
          <p:cNvPr id="3" name="Content Placeholder 2">
            <a:extLst>
              <a:ext uri="{FF2B5EF4-FFF2-40B4-BE49-F238E27FC236}">
                <a16:creationId xmlns:a16="http://schemas.microsoft.com/office/drawing/2014/main" id="{B2A99A0E-1FF8-8444-AB0C-440A208EE21F}"/>
              </a:ext>
            </a:extLst>
          </p:cNvPr>
          <p:cNvSpPr>
            <a:spLocks noGrp="1"/>
          </p:cNvSpPr>
          <p:nvPr>
            <p:ph idx="1"/>
          </p:nvPr>
        </p:nvSpPr>
        <p:spPr>
          <a:xfrm>
            <a:off x="1371600" y="1649185"/>
            <a:ext cx="4293977" cy="2318657"/>
          </a:xfrm>
        </p:spPr>
        <p:txBody>
          <a:bodyPr/>
          <a:lstStyle/>
          <a:p>
            <a:r>
              <a:rPr lang="en-US" sz="2400" dirty="0"/>
              <a:t>What’s news?</a:t>
            </a:r>
          </a:p>
          <a:p>
            <a:r>
              <a:rPr lang="en-US" sz="2400" dirty="0"/>
              <a:t>Coordination</a:t>
            </a:r>
          </a:p>
          <a:p>
            <a:r>
              <a:rPr lang="en-US" sz="2400" dirty="0"/>
              <a:t>Sub-threads</a:t>
            </a:r>
          </a:p>
          <a:p>
            <a:endParaRPr lang="en-US" dirty="0"/>
          </a:p>
        </p:txBody>
      </p:sp>
      <p:pic>
        <p:nvPicPr>
          <p:cNvPr id="7" name="Picture 6">
            <a:extLst>
              <a:ext uri="{FF2B5EF4-FFF2-40B4-BE49-F238E27FC236}">
                <a16:creationId xmlns:a16="http://schemas.microsoft.com/office/drawing/2014/main" id="{EB66DFF1-5139-ED48-A0F0-DF83D2ED2B0C}"/>
              </a:ext>
            </a:extLst>
          </p:cNvPr>
          <p:cNvPicPr>
            <a:picLocks noChangeAspect="1"/>
          </p:cNvPicPr>
          <p:nvPr/>
        </p:nvPicPr>
        <p:blipFill>
          <a:blip r:embed="rId3"/>
          <a:stretch>
            <a:fillRect/>
          </a:stretch>
        </p:blipFill>
        <p:spPr>
          <a:xfrm>
            <a:off x="1094014" y="3690257"/>
            <a:ext cx="5991583" cy="2906486"/>
          </a:xfrm>
          <a:prstGeom prst="rect">
            <a:avLst/>
          </a:prstGeom>
        </p:spPr>
      </p:pic>
      <p:pic>
        <p:nvPicPr>
          <p:cNvPr id="5" name="Picture 4">
            <a:extLst>
              <a:ext uri="{FF2B5EF4-FFF2-40B4-BE49-F238E27FC236}">
                <a16:creationId xmlns:a16="http://schemas.microsoft.com/office/drawing/2014/main" id="{7599EF18-662D-6647-8DB0-090D09B7638D}"/>
              </a:ext>
            </a:extLst>
          </p:cNvPr>
          <p:cNvPicPr>
            <a:picLocks noChangeAspect="1"/>
          </p:cNvPicPr>
          <p:nvPr/>
        </p:nvPicPr>
        <p:blipFill>
          <a:blip r:embed="rId4"/>
          <a:stretch>
            <a:fillRect/>
          </a:stretch>
        </p:blipFill>
        <p:spPr>
          <a:xfrm>
            <a:off x="6144548" y="281183"/>
            <a:ext cx="5856952" cy="4777077"/>
          </a:xfrm>
          <a:prstGeom prst="rect">
            <a:avLst/>
          </a:prstGeom>
        </p:spPr>
      </p:pic>
    </p:spTree>
    <p:extLst>
      <p:ext uri="{BB962C8B-B14F-4D97-AF65-F5344CB8AC3E}">
        <p14:creationId xmlns:p14="http://schemas.microsoft.com/office/powerpoint/2010/main" val="3429312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1CC663B-C470-4246-8F4A-7538EEEE6171}"/>
              </a:ext>
            </a:extLst>
          </p:cNvPr>
          <p:cNvPicPr>
            <a:picLocks noGrp="1" noChangeAspect="1"/>
          </p:cNvPicPr>
          <p:nvPr>
            <p:ph idx="1"/>
          </p:nvPr>
        </p:nvPicPr>
        <p:blipFill>
          <a:blip r:embed="rId3"/>
          <a:stretch>
            <a:fillRect/>
          </a:stretch>
        </p:blipFill>
        <p:spPr>
          <a:xfrm>
            <a:off x="1600200" y="470579"/>
            <a:ext cx="9601200" cy="1497242"/>
          </a:xfrm>
        </p:spPr>
      </p:pic>
      <p:pic>
        <p:nvPicPr>
          <p:cNvPr id="8" name="Picture 7">
            <a:extLst>
              <a:ext uri="{FF2B5EF4-FFF2-40B4-BE49-F238E27FC236}">
                <a16:creationId xmlns:a16="http://schemas.microsoft.com/office/drawing/2014/main" id="{93B81565-4142-B74D-AAAD-0060795EF6A5}"/>
              </a:ext>
            </a:extLst>
          </p:cNvPr>
          <p:cNvPicPr>
            <a:picLocks noChangeAspect="1"/>
          </p:cNvPicPr>
          <p:nvPr/>
        </p:nvPicPr>
        <p:blipFill>
          <a:blip r:embed="rId4"/>
          <a:stretch>
            <a:fillRect/>
          </a:stretch>
        </p:blipFill>
        <p:spPr>
          <a:xfrm>
            <a:off x="3518847" y="2047537"/>
            <a:ext cx="5316652" cy="3563909"/>
          </a:xfrm>
          <a:prstGeom prst="rect">
            <a:avLst/>
          </a:prstGeom>
        </p:spPr>
      </p:pic>
      <p:pic>
        <p:nvPicPr>
          <p:cNvPr id="12" name="Picture 11">
            <a:extLst>
              <a:ext uri="{FF2B5EF4-FFF2-40B4-BE49-F238E27FC236}">
                <a16:creationId xmlns:a16="http://schemas.microsoft.com/office/drawing/2014/main" id="{ACA7EEB1-2129-CB48-BE6E-7C40C05808FC}"/>
              </a:ext>
            </a:extLst>
          </p:cNvPr>
          <p:cNvPicPr>
            <a:picLocks noChangeAspect="1"/>
          </p:cNvPicPr>
          <p:nvPr/>
        </p:nvPicPr>
        <p:blipFill>
          <a:blip r:embed="rId5"/>
          <a:stretch>
            <a:fillRect/>
          </a:stretch>
        </p:blipFill>
        <p:spPr>
          <a:xfrm>
            <a:off x="1143331" y="5691162"/>
            <a:ext cx="4751032" cy="838020"/>
          </a:xfrm>
          <a:prstGeom prst="rect">
            <a:avLst/>
          </a:prstGeom>
        </p:spPr>
      </p:pic>
      <p:pic>
        <p:nvPicPr>
          <p:cNvPr id="14" name="Picture 13">
            <a:extLst>
              <a:ext uri="{FF2B5EF4-FFF2-40B4-BE49-F238E27FC236}">
                <a16:creationId xmlns:a16="http://schemas.microsoft.com/office/drawing/2014/main" id="{82B66AC8-D490-5D41-919B-375BBA9C2C96}"/>
              </a:ext>
            </a:extLst>
          </p:cNvPr>
          <p:cNvPicPr>
            <a:picLocks noChangeAspect="1"/>
          </p:cNvPicPr>
          <p:nvPr/>
        </p:nvPicPr>
        <p:blipFill>
          <a:blip r:embed="rId6"/>
          <a:stretch>
            <a:fillRect/>
          </a:stretch>
        </p:blipFill>
        <p:spPr>
          <a:xfrm>
            <a:off x="6501679" y="5691162"/>
            <a:ext cx="5243186" cy="838020"/>
          </a:xfrm>
          <a:prstGeom prst="rect">
            <a:avLst/>
          </a:prstGeom>
        </p:spPr>
      </p:pic>
    </p:spTree>
    <p:extLst>
      <p:ext uri="{BB962C8B-B14F-4D97-AF65-F5344CB8AC3E}">
        <p14:creationId xmlns:p14="http://schemas.microsoft.com/office/powerpoint/2010/main" val="1113587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C78B0-CA7F-CA43-99CF-5B9B55107F8B}"/>
              </a:ext>
            </a:extLst>
          </p:cNvPr>
          <p:cNvSpPr>
            <a:spLocks noGrp="1"/>
          </p:cNvSpPr>
          <p:nvPr>
            <p:ph type="title"/>
          </p:nvPr>
        </p:nvSpPr>
        <p:spPr>
          <a:xfrm>
            <a:off x="612531" y="559511"/>
            <a:ext cx="6838252" cy="1485900"/>
          </a:xfrm>
        </p:spPr>
        <p:txBody>
          <a:bodyPr/>
          <a:lstStyle/>
          <a:p>
            <a:pPr algn="ctr"/>
            <a:r>
              <a:rPr lang="en-US" dirty="0"/>
              <a:t>Timely – Coronavirus AMA</a:t>
            </a:r>
          </a:p>
        </p:txBody>
      </p:sp>
      <p:pic>
        <p:nvPicPr>
          <p:cNvPr id="5" name="Content Placeholder 4">
            <a:extLst>
              <a:ext uri="{FF2B5EF4-FFF2-40B4-BE49-F238E27FC236}">
                <a16:creationId xmlns:a16="http://schemas.microsoft.com/office/drawing/2014/main" id="{EE24E461-481C-3442-8A3D-AB0512C6B628}"/>
              </a:ext>
            </a:extLst>
          </p:cNvPr>
          <p:cNvPicPr>
            <a:picLocks noGrp="1" noChangeAspect="1"/>
          </p:cNvPicPr>
          <p:nvPr>
            <p:ph idx="1"/>
          </p:nvPr>
        </p:nvPicPr>
        <p:blipFill>
          <a:blip r:embed="rId3"/>
          <a:stretch>
            <a:fillRect/>
          </a:stretch>
        </p:blipFill>
        <p:spPr>
          <a:xfrm>
            <a:off x="1148265" y="1383427"/>
            <a:ext cx="5766783" cy="4117844"/>
          </a:xfrm>
        </p:spPr>
      </p:pic>
      <p:pic>
        <p:nvPicPr>
          <p:cNvPr id="7" name="Picture 6">
            <a:extLst>
              <a:ext uri="{FF2B5EF4-FFF2-40B4-BE49-F238E27FC236}">
                <a16:creationId xmlns:a16="http://schemas.microsoft.com/office/drawing/2014/main" id="{20929CC5-3FB0-EC42-8B0D-D80F903B02D9}"/>
              </a:ext>
            </a:extLst>
          </p:cNvPr>
          <p:cNvPicPr>
            <a:picLocks noChangeAspect="1"/>
          </p:cNvPicPr>
          <p:nvPr/>
        </p:nvPicPr>
        <p:blipFill>
          <a:blip r:embed="rId4"/>
          <a:stretch>
            <a:fillRect/>
          </a:stretch>
        </p:blipFill>
        <p:spPr>
          <a:xfrm>
            <a:off x="7305675" y="0"/>
            <a:ext cx="4886325" cy="6858000"/>
          </a:xfrm>
          <a:prstGeom prst="rect">
            <a:avLst/>
          </a:prstGeom>
        </p:spPr>
      </p:pic>
      <p:pic>
        <p:nvPicPr>
          <p:cNvPr id="9" name="Picture 8">
            <a:extLst>
              <a:ext uri="{FF2B5EF4-FFF2-40B4-BE49-F238E27FC236}">
                <a16:creationId xmlns:a16="http://schemas.microsoft.com/office/drawing/2014/main" id="{5E0FF812-065D-C643-914B-98AFCB3B39BA}"/>
              </a:ext>
            </a:extLst>
          </p:cNvPr>
          <p:cNvPicPr>
            <a:picLocks noChangeAspect="1"/>
          </p:cNvPicPr>
          <p:nvPr/>
        </p:nvPicPr>
        <p:blipFill>
          <a:blip r:embed="rId5"/>
          <a:stretch>
            <a:fillRect/>
          </a:stretch>
        </p:blipFill>
        <p:spPr>
          <a:xfrm>
            <a:off x="1638100" y="4405798"/>
            <a:ext cx="4787112" cy="2190945"/>
          </a:xfrm>
          <a:prstGeom prst="rect">
            <a:avLst/>
          </a:prstGeom>
        </p:spPr>
      </p:pic>
      <p:cxnSp>
        <p:nvCxnSpPr>
          <p:cNvPr id="11" name="Straight Connector 10">
            <a:extLst>
              <a:ext uri="{FF2B5EF4-FFF2-40B4-BE49-F238E27FC236}">
                <a16:creationId xmlns:a16="http://schemas.microsoft.com/office/drawing/2014/main" id="{A9879DFD-05BE-5E4C-968D-044A79FBF87D}"/>
              </a:ext>
            </a:extLst>
          </p:cNvPr>
          <p:cNvCxnSpPr>
            <a:cxnSpLocks/>
          </p:cNvCxnSpPr>
          <p:nvPr/>
        </p:nvCxnSpPr>
        <p:spPr>
          <a:xfrm>
            <a:off x="7155543" y="0"/>
            <a:ext cx="0" cy="68580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60172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4C5D-48A3-EF49-A9D8-C6C2C32A7190}"/>
              </a:ext>
            </a:extLst>
          </p:cNvPr>
          <p:cNvSpPr>
            <a:spLocks noGrp="1"/>
          </p:cNvSpPr>
          <p:nvPr>
            <p:ph type="title"/>
          </p:nvPr>
        </p:nvSpPr>
        <p:spPr>
          <a:xfrm>
            <a:off x="2073728" y="195943"/>
            <a:ext cx="9601200" cy="1485900"/>
          </a:xfrm>
        </p:spPr>
        <p:txBody>
          <a:bodyPr/>
          <a:lstStyle/>
          <a:p>
            <a:r>
              <a:rPr lang="en-US" dirty="0"/>
              <a:t>Timely – Tulsa Massacre Centennial</a:t>
            </a:r>
          </a:p>
        </p:txBody>
      </p:sp>
      <p:pic>
        <p:nvPicPr>
          <p:cNvPr id="5" name="Content Placeholder 4">
            <a:extLst>
              <a:ext uri="{FF2B5EF4-FFF2-40B4-BE49-F238E27FC236}">
                <a16:creationId xmlns:a16="http://schemas.microsoft.com/office/drawing/2014/main" id="{A960212A-DCF7-8246-96A9-6385CCF1B0D8}"/>
              </a:ext>
            </a:extLst>
          </p:cNvPr>
          <p:cNvPicPr>
            <a:picLocks noGrp="1" noChangeAspect="1"/>
          </p:cNvPicPr>
          <p:nvPr>
            <p:ph idx="1"/>
          </p:nvPr>
        </p:nvPicPr>
        <p:blipFill>
          <a:blip r:embed="rId3"/>
          <a:stretch>
            <a:fillRect/>
          </a:stretch>
        </p:blipFill>
        <p:spPr>
          <a:xfrm>
            <a:off x="6616302" y="1028735"/>
            <a:ext cx="3722914" cy="5502693"/>
          </a:xfrm>
        </p:spPr>
      </p:pic>
      <p:pic>
        <p:nvPicPr>
          <p:cNvPr id="7" name="Picture 6">
            <a:extLst>
              <a:ext uri="{FF2B5EF4-FFF2-40B4-BE49-F238E27FC236}">
                <a16:creationId xmlns:a16="http://schemas.microsoft.com/office/drawing/2014/main" id="{E57CE984-115E-CF4F-BD2F-CEDDE94FE7DB}"/>
              </a:ext>
            </a:extLst>
          </p:cNvPr>
          <p:cNvPicPr>
            <a:picLocks noChangeAspect="1"/>
          </p:cNvPicPr>
          <p:nvPr/>
        </p:nvPicPr>
        <p:blipFill>
          <a:blip r:embed="rId4"/>
          <a:stretch>
            <a:fillRect/>
          </a:stretch>
        </p:blipFill>
        <p:spPr>
          <a:xfrm>
            <a:off x="1596968" y="938893"/>
            <a:ext cx="4542574" cy="5403806"/>
          </a:xfrm>
          <a:prstGeom prst="rect">
            <a:avLst/>
          </a:prstGeom>
        </p:spPr>
      </p:pic>
    </p:spTree>
    <p:extLst>
      <p:ext uri="{BB962C8B-B14F-4D97-AF65-F5344CB8AC3E}">
        <p14:creationId xmlns:p14="http://schemas.microsoft.com/office/powerpoint/2010/main" val="2713628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BD393-39DB-C648-8765-A8AF7716F153}"/>
              </a:ext>
            </a:extLst>
          </p:cNvPr>
          <p:cNvSpPr>
            <a:spLocks noGrp="1"/>
          </p:cNvSpPr>
          <p:nvPr>
            <p:ph type="title"/>
          </p:nvPr>
        </p:nvSpPr>
        <p:spPr>
          <a:xfrm>
            <a:off x="1371600" y="395365"/>
            <a:ext cx="9601200" cy="1485900"/>
          </a:xfrm>
        </p:spPr>
        <p:txBody>
          <a:bodyPr/>
          <a:lstStyle/>
          <a:p>
            <a:pPr algn="ctr"/>
            <a:r>
              <a:rPr lang="en-US" dirty="0"/>
              <a:t>Kratom AMA – October 6</a:t>
            </a:r>
            <a:r>
              <a:rPr lang="en-US" baseline="30000" dirty="0"/>
              <a:t>th</a:t>
            </a:r>
            <a:br>
              <a:rPr lang="en-US" baseline="30000" dirty="0"/>
            </a:br>
            <a:r>
              <a:rPr lang="en-US" dirty="0"/>
              <a:t>1 – 3 p.m.</a:t>
            </a:r>
          </a:p>
        </p:txBody>
      </p:sp>
      <p:pic>
        <p:nvPicPr>
          <p:cNvPr id="5" name="Content Placeholder 4">
            <a:extLst>
              <a:ext uri="{FF2B5EF4-FFF2-40B4-BE49-F238E27FC236}">
                <a16:creationId xmlns:a16="http://schemas.microsoft.com/office/drawing/2014/main" id="{8573663E-61E5-D140-9A1E-6B3EBC8A6D47}"/>
              </a:ext>
            </a:extLst>
          </p:cNvPr>
          <p:cNvPicPr>
            <a:picLocks noGrp="1" noChangeAspect="1"/>
          </p:cNvPicPr>
          <p:nvPr>
            <p:ph idx="1"/>
          </p:nvPr>
        </p:nvPicPr>
        <p:blipFill>
          <a:blip r:embed="rId3"/>
          <a:stretch>
            <a:fillRect/>
          </a:stretch>
        </p:blipFill>
        <p:spPr>
          <a:xfrm>
            <a:off x="2684144" y="1881265"/>
            <a:ext cx="6976112" cy="4665275"/>
          </a:xfrm>
        </p:spPr>
      </p:pic>
    </p:spTree>
    <p:extLst>
      <p:ext uri="{BB962C8B-B14F-4D97-AF65-F5344CB8AC3E}">
        <p14:creationId xmlns:p14="http://schemas.microsoft.com/office/powerpoint/2010/main" val="877917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CCB3-A2EC-6F4A-888C-A32CB4D324DE}"/>
              </a:ext>
            </a:extLst>
          </p:cNvPr>
          <p:cNvSpPr>
            <a:spLocks noGrp="1"/>
          </p:cNvSpPr>
          <p:nvPr>
            <p:ph type="title"/>
          </p:nvPr>
        </p:nvSpPr>
        <p:spPr/>
        <p:txBody>
          <a:bodyPr>
            <a:normAutofit/>
          </a:bodyPr>
          <a:lstStyle/>
          <a:p>
            <a:r>
              <a:rPr lang="en-US" sz="5400" dirty="0"/>
              <a:t>Instagram</a:t>
            </a:r>
          </a:p>
        </p:txBody>
      </p:sp>
      <p:sp>
        <p:nvSpPr>
          <p:cNvPr id="3" name="Content Placeholder 2">
            <a:extLst>
              <a:ext uri="{FF2B5EF4-FFF2-40B4-BE49-F238E27FC236}">
                <a16:creationId xmlns:a16="http://schemas.microsoft.com/office/drawing/2014/main" id="{980EF7AB-CCB7-7545-A17A-AF1683E24ED3}"/>
              </a:ext>
            </a:extLst>
          </p:cNvPr>
          <p:cNvSpPr>
            <a:spLocks noGrp="1"/>
          </p:cNvSpPr>
          <p:nvPr>
            <p:ph idx="1"/>
          </p:nvPr>
        </p:nvSpPr>
        <p:spPr>
          <a:xfrm>
            <a:off x="893135" y="1882315"/>
            <a:ext cx="3708845" cy="3581400"/>
          </a:xfrm>
        </p:spPr>
        <p:txBody>
          <a:bodyPr>
            <a:normAutofit/>
          </a:bodyPr>
          <a:lstStyle/>
          <a:p>
            <a:r>
              <a:rPr lang="en-US" sz="3200" dirty="0"/>
              <a:t>@</a:t>
            </a:r>
            <a:r>
              <a:rPr lang="en-US" sz="3200" dirty="0" err="1"/>
              <a:t>UFExplore</a:t>
            </a:r>
            <a:endParaRPr lang="en-US" sz="3200" dirty="0"/>
          </a:p>
          <a:p>
            <a:r>
              <a:rPr lang="en-US" sz="3200" dirty="0"/>
              <a:t>Visual opportunities</a:t>
            </a:r>
          </a:p>
          <a:p>
            <a:r>
              <a:rPr lang="en-US" sz="3200" dirty="0"/>
              <a:t>Stories/Highlights</a:t>
            </a:r>
          </a:p>
          <a:p>
            <a:r>
              <a:rPr lang="en-US" sz="3200" dirty="0"/>
              <a:t>Internal</a:t>
            </a:r>
          </a:p>
        </p:txBody>
      </p:sp>
      <p:pic>
        <p:nvPicPr>
          <p:cNvPr id="5" name="Picture 4">
            <a:extLst>
              <a:ext uri="{FF2B5EF4-FFF2-40B4-BE49-F238E27FC236}">
                <a16:creationId xmlns:a16="http://schemas.microsoft.com/office/drawing/2014/main" id="{9FD5C272-EEB6-F74E-8CE6-248986A5B685}"/>
              </a:ext>
            </a:extLst>
          </p:cNvPr>
          <p:cNvPicPr>
            <a:picLocks noChangeAspect="1"/>
          </p:cNvPicPr>
          <p:nvPr/>
        </p:nvPicPr>
        <p:blipFill>
          <a:blip r:embed="rId3"/>
          <a:stretch>
            <a:fillRect/>
          </a:stretch>
        </p:blipFill>
        <p:spPr>
          <a:xfrm>
            <a:off x="4601980" y="371978"/>
            <a:ext cx="7218230" cy="4488529"/>
          </a:xfrm>
          <a:prstGeom prst="rect">
            <a:avLst/>
          </a:prstGeom>
        </p:spPr>
      </p:pic>
      <p:pic>
        <p:nvPicPr>
          <p:cNvPr id="9" name="Picture 8">
            <a:extLst>
              <a:ext uri="{FF2B5EF4-FFF2-40B4-BE49-F238E27FC236}">
                <a16:creationId xmlns:a16="http://schemas.microsoft.com/office/drawing/2014/main" id="{369ACFC8-7A66-2B43-832F-BE0A18A37D33}"/>
              </a:ext>
            </a:extLst>
          </p:cNvPr>
          <p:cNvPicPr>
            <a:picLocks noChangeAspect="1"/>
          </p:cNvPicPr>
          <p:nvPr/>
        </p:nvPicPr>
        <p:blipFill>
          <a:blip r:embed="rId4"/>
          <a:stretch>
            <a:fillRect/>
          </a:stretch>
        </p:blipFill>
        <p:spPr>
          <a:xfrm>
            <a:off x="2658940" y="5174329"/>
            <a:ext cx="7026519" cy="1427131"/>
          </a:xfrm>
          <a:prstGeom prst="rect">
            <a:avLst/>
          </a:prstGeom>
        </p:spPr>
      </p:pic>
    </p:spTree>
    <p:extLst>
      <p:ext uri="{BB962C8B-B14F-4D97-AF65-F5344CB8AC3E}">
        <p14:creationId xmlns:p14="http://schemas.microsoft.com/office/powerpoint/2010/main" val="420696095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16368</TotalTime>
  <Words>764</Words>
  <Application>Microsoft Macintosh PowerPoint</Application>
  <PresentationFormat>Widescreen</PresentationFormat>
  <Paragraphs>78</Paragraphs>
  <Slides>13</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Calibri</vt:lpstr>
      <vt:lpstr>Franklin Gothic Book</vt:lpstr>
      <vt:lpstr>Crop</vt:lpstr>
      <vt:lpstr>Reddit &amp; Instagram for #scicomm</vt:lpstr>
      <vt:lpstr>Overview</vt:lpstr>
      <vt:lpstr>PowerPoint Presentation</vt:lpstr>
      <vt:lpstr>How-to</vt:lpstr>
      <vt:lpstr>PowerPoint Presentation</vt:lpstr>
      <vt:lpstr>Timely – Coronavirus AMA</vt:lpstr>
      <vt:lpstr>Timely – Tulsa Massacre Centennial</vt:lpstr>
      <vt:lpstr>Kratom AMA – October 6th 1 – 3 p.m.</vt:lpstr>
      <vt:lpstr>Instagram</vt:lpstr>
      <vt:lpstr>Using algorithms</vt:lpstr>
      <vt:lpstr>Insights</vt:lpstr>
      <vt:lpstr>Link in bio</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Reddit &amp; Instagram for #scicomm</dc:title>
  <dc:creator>Microsoft Office User</dc:creator>
  <cp:lastModifiedBy>Microsoft Office User</cp:lastModifiedBy>
  <cp:revision>20</cp:revision>
  <dcterms:created xsi:type="dcterms:W3CDTF">2021-09-15T14:46:44Z</dcterms:created>
  <dcterms:modified xsi:type="dcterms:W3CDTF">2021-09-26T23:35:04Z</dcterms:modified>
</cp:coreProperties>
</file>